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18" r:id="rId41"/>
    <p:sldId id="319" r:id="rId42"/>
    <p:sldId id="300" r:id="rId43"/>
    <p:sldId id="293" r:id="rId44"/>
  </p:sldIdLst>
  <p:sldSz cx="18288000" cy="10287000"/>
  <p:notesSz cx="6858000" cy="9144000"/>
  <p:embeddedFontLst>
    <p:embeddedFont>
      <p:font typeface="나눔스퀘어_ac Bold" panose="020B0600000101010101" pitchFamily="50" charset="-127"/>
      <p:bold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Cambria Math" panose="02040503050406030204" pitchFamily="18" charset="0"/>
      <p:regular r:id="rId50"/>
    </p:embeddedFont>
    <p:embeddedFont>
      <p:font typeface="나눔스퀘어_ac" panose="020B0600000101010101" pitchFamily="50" charset="-127"/>
      <p:regular r:id="rId51"/>
    </p:embeddedFont>
    <p:embeddedFont>
      <p:font typeface="나눔스퀘어_ac ExtraBold" panose="020B0600000101010101" pitchFamily="50" charset="-127"/>
      <p:bold r:id="rId52"/>
    </p:embeddedFont>
    <p:embeddedFont>
      <p:font typeface="Britannic Bold" panose="020B0903060703020204" pitchFamily="3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808080"/>
    <a:srgbClr val="DDDDDD"/>
    <a:srgbClr val="FE3A21"/>
    <a:srgbClr val="FFFFFF"/>
    <a:srgbClr val="FF7441"/>
    <a:srgbClr val="C12926"/>
    <a:srgbClr val="E6E6E6"/>
    <a:srgbClr val="FF3921"/>
    <a:srgbClr val="F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 varScale="1">
        <p:scale>
          <a:sx n="56" d="100"/>
          <a:sy n="56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08/20/2021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5.svg"/><Relationship Id="rId4" Type="http://schemas.openxmlformats.org/officeDocument/2006/relationships/image" Target="../media/image61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9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03541" y="2694609"/>
            <a:ext cx="546495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태양 </a:t>
            </a:r>
            <a:r>
              <a:rPr lang="ko-KR" altLang="en-US" sz="4800" dirty="0" err="1">
                <a:solidFill>
                  <a:srgbClr val="FF3A21"/>
                </a:solidFill>
                <a:latin typeface="+mj-ea"/>
                <a:ea typeface="+mj-ea"/>
              </a:rPr>
              <a:t>남중고도</a:t>
            </a:r>
            <a:r>
              <a:rPr lang="en-US" altLang="ko-KR" sz="4800" dirty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방위각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있음</a:t>
            </a:r>
            <a:r>
              <a:rPr lang="en-US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588410" y="1928054"/>
            <a:ext cx="5707990" cy="1802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train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914400" y="9098190"/>
            <a:ext cx="6598276" cy="3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B09B38C1-A9DD-4CE4-AD64-CFDA4056A75B}"/>
              </a:ext>
            </a:extLst>
          </p:cNvPr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05100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09235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 bwMode="auto">
          <a:xfrm>
            <a:off x="5638800" y="4306544"/>
            <a:ext cx="5334000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3061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(layers.GlobalMaxPooling1D())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layers.Flatten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en-US" altLang="ko-KR" dirty="0"/>
              <a:t>=(lookback // step,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(32,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layers.GRU</a:t>
            </a:r>
            <a:r>
              <a:rPr lang="en-US" altLang="ko-KR" dirty="0"/>
              <a:t>(32,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5030584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800">
                <a:solidFill>
                  <a:srgbClr val="FF3A21"/>
                </a:solidFill>
                <a:latin typeface="+mj-ea"/>
              </a:rPr>
              <a:t>KNN regressior</a:t>
            </a:r>
            <a:endParaRPr lang="en-US" altLang="ko-KR" sz="4800" dirty="0">
              <a:solidFill>
                <a:srgbClr val="FF3A2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621268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310433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914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C6F13EA3-3E33-41A4-BA5D-8D068B2A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3" y="2090268"/>
            <a:ext cx="9050223" cy="53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FDB24-981A-4E2D-83FA-CD0B5646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70422"/>
              </p:ext>
            </p:extLst>
          </p:nvPr>
        </p:nvGraphicFramePr>
        <p:xfrm>
          <a:off x="9768374" y="1283514"/>
          <a:ext cx="7560000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02975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9576515" y="3026007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4745254" y="3026006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30143"/>
              </p:ext>
            </p:extLst>
          </p:nvPr>
        </p:nvGraphicFramePr>
        <p:xfrm>
          <a:off x="604179" y="1633587"/>
          <a:ext cx="17064000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54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530870905"/>
                    </a:ext>
                  </a:extLst>
                </a:gridCol>
              </a:tblGrid>
              <a:tr h="720000">
                <a:tc grid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2400" b="1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않아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예측력이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정확도를 가짐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간단한 모델로 회귀 값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추론이 가능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자체로는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고려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따른 </a:t>
                      </a: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떨어짐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만들수록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지나치게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모델이 </a:t>
                      </a: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</a:t>
                      </a: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모델과 비교했을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때 연산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시간이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오래 </a:t>
                      </a: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과적합으로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인해</a:t>
                      </a:r>
                      <a:endParaRPr lang="en-US" altLang="ko-KR" sz="1600" b="0" i="0" kern="1200" spc="-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실사용이</a:t>
                      </a:r>
                      <a:r>
                        <a:rPr lang="ko-KR" altLang="en-US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어려움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방법으로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효율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10589"/>
              <a:ext cx="2910745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활용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763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3135</Words>
  <Application>Microsoft Office PowerPoint</Application>
  <PresentationFormat>사용자 지정</PresentationFormat>
  <Paragraphs>940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Gungsuh</vt:lpstr>
      <vt:lpstr>Wingdings</vt:lpstr>
      <vt:lpstr>나눔스퀘어_ac Bold</vt:lpstr>
      <vt:lpstr>나눔스퀘어_ac Light</vt:lpstr>
      <vt:lpstr>맑은 고딕</vt:lpstr>
      <vt:lpstr>Cambria Math</vt:lpstr>
      <vt:lpstr>IBM Plex Sans KR</vt:lpstr>
      <vt:lpstr>나눔스퀘어_ac</vt:lpstr>
      <vt:lpstr>Arial</vt:lpstr>
      <vt:lpstr>나눔스퀘어_ac ExtraBold</vt:lpstr>
      <vt:lpstr>Britannic Bold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50</cp:revision>
  <dcterms:created xsi:type="dcterms:W3CDTF">2006-08-16T00:00:00Z</dcterms:created>
  <dcterms:modified xsi:type="dcterms:W3CDTF">2021-08-20T02:21:57Z</dcterms:modified>
  <dc:identifier>DAEnQ-0vn80</dc:identifier>
</cp:coreProperties>
</file>